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Nunito"/>
      <p:regular r:id="rId23"/>
      <p:bold r:id="rId24"/>
      <p:italic r:id="rId25"/>
      <p:boldItalic r:id="rId26"/>
    </p:embeddedFont>
    <p:embeddedFont>
      <p:font typeface="Maven Pro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Nunito-bold.fntdata"/><Relationship Id="rId23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-boldItalic.fntdata"/><Relationship Id="rId25" Type="http://schemas.openxmlformats.org/officeDocument/2006/relationships/font" Target="fonts/Nunito-italic.fntdata"/><Relationship Id="rId28" Type="http://schemas.openxmlformats.org/officeDocument/2006/relationships/font" Target="fonts/MavenPro-bold.fntdata"/><Relationship Id="rId27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40bae37dd6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40bae37dd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40bae37dd6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40bae37dd6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40bae37dd6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40bae37dd6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40bae37dd6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40bae37dd6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40bae37dd6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40bae37dd6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40bae37dd6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40bae37dd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40bae37dd6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40bae37dd6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40bae37dd6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40bae37dd6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40bae37dd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40bae37dd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40bae37dd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40bae37dd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40bae37dd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40bae37dd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40bae37dd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40bae37dd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40bae37dd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40bae37dd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40bae37dd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40bae37dd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40bae37dd6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40bae37dd6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0bae37dd6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40bae37dd6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684975" y="1789925"/>
            <a:ext cx="58671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The Case for Nordic Institutions</a:t>
            </a:r>
            <a:endParaRPr sz="4800"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684975" y="3596300"/>
            <a:ext cx="54687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Matt Bruenig, People’s Policy Project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p22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050" y="152400"/>
            <a:ext cx="7817898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2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363" y="152400"/>
            <a:ext cx="7829286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4A7D6"/>
        </a:solidFill>
      </p:bgPr>
    </p:bg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Result: Humane Work-Life Balance</a:t>
            </a:r>
            <a:endParaRPr sz="3000"/>
          </a:p>
        </p:txBody>
      </p:sp>
      <p:sp>
        <p:nvSpPr>
          <p:cNvPr id="336" name="Google Shape;336;p2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The Nordic countries have:</a:t>
            </a:r>
            <a:endParaRPr sz="3000"/>
          </a:p>
          <a:p>
            <a:pPr indent="-419100" lvl="0" marL="457200" rtl="0">
              <a:spcBef>
                <a:spcPts val="160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More paid leave for new parents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More vacation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Fewer work hours</a:t>
            </a:r>
            <a:endParaRPr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Google Shape;341;p25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363" y="153588"/>
            <a:ext cx="7815263" cy="4836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26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938" y="152400"/>
            <a:ext cx="782613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" name="Google Shape;351;p2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563" y="152400"/>
            <a:ext cx="7816885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A9999"/>
        </a:solidFill>
      </p:bgPr>
    </p:bg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Result: High Growth</a:t>
            </a:r>
            <a:endParaRPr sz="4800"/>
          </a:p>
        </p:txBody>
      </p:sp>
      <p:sp>
        <p:nvSpPr>
          <p:cNvPr id="357" name="Google Shape;357;p2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Nordic economies </a:t>
            </a:r>
            <a:r>
              <a:rPr lang="en" sz="3600"/>
              <a:t>grow at least as fast as the US economy.</a:t>
            </a:r>
            <a:endParaRPr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Google Shape;362;p2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288" y="152400"/>
            <a:ext cx="783742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4C2F4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Three Main Institutional Differences</a:t>
            </a:r>
            <a:endParaRPr sz="3000"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The Nordic countries have much higher:</a:t>
            </a:r>
            <a:endParaRPr sz="3000"/>
          </a:p>
          <a:p>
            <a:pPr indent="-419100" lvl="0" marL="457200" rtl="0">
              <a:spcBef>
                <a:spcPts val="160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Union coverage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Social spending</a:t>
            </a:r>
            <a:endParaRPr sz="3000"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State ownership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15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538" y="152400"/>
            <a:ext cx="7822922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16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075" y="152400"/>
            <a:ext cx="7815846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1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238" y="152400"/>
            <a:ext cx="7829522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Result: Low Income Inequality</a:t>
            </a:r>
            <a:endParaRPr sz="3600"/>
          </a:p>
        </p:txBody>
      </p:sp>
      <p:sp>
        <p:nvSpPr>
          <p:cNvPr id="305" name="Google Shape;305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The Nordic countries have:</a:t>
            </a:r>
            <a:endParaRPr sz="3000"/>
          </a:p>
          <a:p>
            <a:pPr indent="-419100" lvl="0" marL="457200" rtl="0">
              <a:spcBef>
                <a:spcPts val="160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Smaller gaps between wage levels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Smaller gaps in disposable income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Lower poverty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p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688" y="152400"/>
            <a:ext cx="7830620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Google Shape;315;p20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388" y="152400"/>
            <a:ext cx="7825236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" name="Google Shape;320;p21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613" y="152400"/>
            <a:ext cx="7832774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